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81" r:id="rId5"/>
    <p:sldId id="298" r:id="rId6"/>
    <p:sldId id="297" r:id="rId7"/>
    <p:sldId id="29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8" r:id="rId16"/>
    <p:sldId id="28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6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6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0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0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13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3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95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85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6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2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9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0E1D-DB24-46EF-BDDB-C51ACC6F0DF4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7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06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 fontScale="92500" lnSpcReduction="10000"/>
          </a:bodyPr>
          <a:lstStyle/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r>
              <a:rPr lang="tr-TR" sz="2600" dirty="0" smtClean="0"/>
              <a:t>Ek ders </a:t>
            </a:r>
            <a:r>
              <a:rPr lang="tr-TR" sz="2600" dirty="0"/>
              <a:t>onay işlemi için işaretli sekme seçilir. Altta bulunan onay kısmında Gerçekleştirme Gör. önce ONAY sonra HARCAMA YET. Gönder butonlarına basar.</a:t>
            </a:r>
          </a:p>
          <a:p>
            <a:r>
              <a:rPr lang="tr-TR" sz="2600" dirty="0"/>
              <a:t>Harcama Yet. önce ONAY sonra MUHASEBEYE GÖNDER butonlarına basar</a:t>
            </a:r>
            <a:r>
              <a:rPr lang="tr-TR" sz="2600" dirty="0" smtClean="0"/>
              <a:t>.</a:t>
            </a:r>
            <a:endParaRPr lang="tr-TR" sz="2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9" y="993663"/>
            <a:ext cx="8713178" cy="33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/>
          </a:p>
          <a:p>
            <a:endParaRPr lang="tr-TR" sz="2400" dirty="0" smtClean="0"/>
          </a:p>
          <a:p>
            <a:r>
              <a:rPr lang="tr-TR" sz="2400" dirty="0"/>
              <a:t>Ödeme evrakı üzerinde bulunan belge numarası </a:t>
            </a:r>
            <a:r>
              <a:rPr lang="tr-TR" sz="2400" dirty="0" smtClean="0"/>
              <a:t>‘HYS’ </a:t>
            </a:r>
            <a:r>
              <a:rPr lang="tr-TR" sz="2400" dirty="0"/>
              <a:t>ibaresi ile başlıyorsa belgenin onayı </a:t>
            </a:r>
            <a:r>
              <a:rPr lang="tr-TR" sz="2400" dirty="0" smtClean="0"/>
              <a:t>MYS </a:t>
            </a:r>
            <a:r>
              <a:rPr lang="tr-TR" sz="2400" dirty="0"/>
              <a:t>üzerinden yapılır.</a:t>
            </a:r>
          </a:p>
          <a:p>
            <a:endParaRPr lang="tr-TR" sz="2400" dirty="0" smtClean="0"/>
          </a:p>
        </p:txBody>
      </p:sp>
      <p:pic>
        <p:nvPicPr>
          <p:cNvPr id="10242" name="Picture 2" descr="C:\Users\packardbell\Desktop\KBS-MYS EVRAK ONAYLAMA İŞLEMLERİ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31" y="1230557"/>
            <a:ext cx="8999537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MYS </a:t>
            </a:r>
            <a:r>
              <a:rPr lang="tr-TR" sz="2400" dirty="0"/>
              <a:t>uygulamasına</a:t>
            </a:r>
          </a:p>
          <a:p>
            <a:r>
              <a:rPr lang="tr-TR" sz="2400" dirty="0"/>
              <a:t>giriş yapılır.</a:t>
            </a:r>
          </a:p>
          <a:p>
            <a:endParaRPr lang="tr-TR" sz="2400" dirty="0" smtClean="0"/>
          </a:p>
        </p:txBody>
      </p:sp>
      <p:pic>
        <p:nvPicPr>
          <p:cNvPr id="11266" name="Picture 2" descr="C:\Users\packardbell\Desktop\KBS-MYS EVRAK ONAYLAMA İŞLEMLERİ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254302"/>
            <a:ext cx="4505691" cy="48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09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Yetkili </a:t>
            </a:r>
            <a:r>
              <a:rPr lang="tr-TR" sz="2400" dirty="0"/>
              <a:t>olunan Kurum-Birim yetkisi seçilir.</a:t>
            </a:r>
          </a:p>
          <a:p>
            <a:endParaRPr lang="tr-TR" sz="2400" dirty="0" smtClean="0"/>
          </a:p>
        </p:txBody>
      </p:sp>
      <p:pic>
        <p:nvPicPr>
          <p:cNvPr id="12290" name="Picture 2" descr="C:\Users\packardbell\Desktop\KBS-MYS EVRAK ONAYLAMA İŞLEMLERİ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46" y="1348521"/>
            <a:ext cx="8804031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8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237784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3400" dirty="0"/>
          </a:p>
          <a:p>
            <a:endParaRPr lang="tr-TR" sz="3400" dirty="0" smtClean="0"/>
          </a:p>
          <a:p>
            <a:endParaRPr lang="tr-TR" sz="2600" dirty="0"/>
          </a:p>
          <a:p>
            <a:endParaRPr lang="tr-TR" sz="2400" dirty="0" smtClean="0"/>
          </a:p>
          <a:p>
            <a:r>
              <a:rPr lang="tr-TR" sz="2400" dirty="0" smtClean="0"/>
              <a:t>Harcama </a:t>
            </a:r>
            <a:r>
              <a:rPr lang="tr-TR" sz="2400" dirty="0"/>
              <a:t>onay işlemi için işaretli sekme seçilir. </a:t>
            </a:r>
            <a:r>
              <a:rPr lang="tr-TR" sz="2400" dirty="0" smtClean="0"/>
              <a:t>Onay yapılması gereken satır seçildikten sonra ‘Görüntüle’ butonuna basılır. Gerçekleştirme </a:t>
            </a:r>
            <a:r>
              <a:rPr lang="tr-TR" sz="2400" dirty="0"/>
              <a:t>Gör. </a:t>
            </a:r>
            <a:r>
              <a:rPr lang="tr-TR" sz="2400" dirty="0" smtClean="0"/>
              <a:t>ONAYA GÖNDER butonuna basar</a:t>
            </a:r>
            <a:r>
              <a:rPr lang="tr-TR" sz="2400" dirty="0"/>
              <a:t>.</a:t>
            </a:r>
          </a:p>
          <a:p>
            <a:r>
              <a:rPr lang="tr-TR" sz="2400" dirty="0" smtClean="0"/>
              <a:t>Harcama Yet</a:t>
            </a:r>
            <a:r>
              <a:rPr lang="tr-TR" sz="2400" dirty="0"/>
              <a:t>. </a:t>
            </a:r>
            <a:r>
              <a:rPr lang="tr-TR" sz="2400" dirty="0" smtClean="0"/>
              <a:t>ONAYLA butonuna </a:t>
            </a:r>
            <a:r>
              <a:rPr lang="tr-TR" sz="2400" dirty="0"/>
              <a:t>basar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13314" name="Picture 2" descr="C:\Users\packardbell\Desktop\KBS-MYS EVRAK ONAYLAMA İŞLEMLERİ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43" y="1170111"/>
            <a:ext cx="8878033" cy="29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76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 fontScale="77500" lnSpcReduction="20000"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900" dirty="0" smtClean="0"/>
              <a:t>Ödeme Emri </a:t>
            </a:r>
            <a:r>
              <a:rPr lang="tr-TR" sz="2900" dirty="0"/>
              <a:t>onay işlemi için işaretli sekme seçilir. Onay yapılması gereken satır seçildikten sonra ‘Görüntüle’ butonuna basılır. Gerçekleştirme Gör. ONAYA GÖNDER butonuna basar.</a:t>
            </a:r>
          </a:p>
          <a:p>
            <a:r>
              <a:rPr lang="tr-TR" sz="2900" dirty="0"/>
              <a:t>Harcama Yet. ö</a:t>
            </a:r>
            <a:r>
              <a:rPr lang="tr-TR" sz="2900" dirty="0" smtClean="0"/>
              <a:t>nce ONAYLA sonra MUHASEBEYE GÖNDER butonlarına </a:t>
            </a:r>
            <a:r>
              <a:rPr lang="tr-TR" sz="2900" dirty="0"/>
              <a:t>basar</a:t>
            </a:r>
            <a:r>
              <a:rPr lang="tr-TR" sz="2900" dirty="0" smtClean="0"/>
              <a:t>.</a:t>
            </a:r>
            <a:endParaRPr lang="tr-TR" sz="2900" dirty="0"/>
          </a:p>
        </p:txBody>
      </p:sp>
      <p:pic>
        <p:nvPicPr>
          <p:cNvPr id="14338" name="Picture 2" descr="C:\Users\packardbell\Desktop\KBS-MYS EVRAK ONAYLAMA İŞLEMLERİ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5" y="1263429"/>
            <a:ext cx="8742830" cy="33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0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 lnSpcReduction="10000"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Bütçe tertiplerinin yetkililerce takip edilmesi ve istenildiğinde ulaşılabilmesi için MYS de ‘Raporlar’ sekmesi ve ‘Bütçe Tertipleri’ alt sekmesi seçilerek ilgili tertiplere ulaşılabilmektedir. </a:t>
            </a:r>
          </a:p>
        </p:txBody>
      </p:sp>
      <p:pic>
        <p:nvPicPr>
          <p:cNvPr id="15362" name="Picture 2" descr="C:\Users\packardbell\Desktop\KBS-MYS EVRAK ONAYLAMA İŞLEMLERİ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46" y="1188693"/>
            <a:ext cx="8887192" cy="35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2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pPr lvl="0">
              <a:buClr>
                <a:srgbClr val="A53010"/>
              </a:buClr>
            </a:pP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ZAMAN AYIRDIĞINIZ </a:t>
            </a:r>
            <a:r>
              <a:rPr lang="tr-TR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İÇİN TEŞEKKÜR </a:t>
            </a: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EDERİZ…</a:t>
            </a:r>
            <a:endParaRPr lang="tr-T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r>
              <a:rPr lang="tr-TR" sz="2400" dirty="0" smtClean="0"/>
              <a:t>Ödeme evrakı üzerinde bulunan belge numarası ‘MAAS’ ibaresi ile başlıyorsa belgenin onayı KBS üzerinden yapılır.</a:t>
            </a:r>
          </a:p>
        </p:txBody>
      </p:sp>
      <p:pic>
        <p:nvPicPr>
          <p:cNvPr id="1026" name="Picture 2" descr="C:\Users\packardbell\Desktop\KBS-MYS EVRAK ONAYLAMA İŞLEMLERİ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105025"/>
            <a:ext cx="8980487" cy="25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64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KBS uygulamasına</a:t>
            </a:r>
          </a:p>
          <a:p>
            <a:r>
              <a:rPr lang="tr-TR" sz="2400" dirty="0"/>
              <a:t>g</a:t>
            </a:r>
            <a:r>
              <a:rPr lang="tr-TR" sz="2400" dirty="0" smtClean="0"/>
              <a:t>iriş yapılır.</a:t>
            </a:r>
          </a:p>
        </p:txBody>
      </p:sp>
      <p:pic>
        <p:nvPicPr>
          <p:cNvPr id="2050" name="Picture 2" descr="C:\Users\packardbell\Desktop\KBS-MYS EVRAK ONAYLAMA İŞLEMLERİ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61" y="1312002"/>
            <a:ext cx="5648325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1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/>
          </a:p>
          <a:p>
            <a:endParaRPr lang="tr-TR" sz="2400" dirty="0"/>
          </a:p>
          <a:p>
            <a:r>
              <a:rPr lang="tr-TR" sz="2400" dirty="0" smtClean="0"/>
              <a:t>Yetkili olunan Kurum-Birim yetkisi seçilir.</a:t>
            </a:r>
          </a:p>
        </p:txBody>
      </p:sp>
      <p:pic>
        <p:nvPicPr>
          <p:cNvPr id="3074" name="Picture 2" descr="C:\Users\packardbell\Desktop\KBS-MYS EVRAK ONAYLAMA İŞLEMLERİ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1784039"/>
            <a:ext cx="90773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6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83382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/>
          </a:p>
          <a:p>
            <a:r>
              <a:rPr lang="tr-TR" sz="2400" dirty="0" smtClean="0"/>
              <a:t>Maaş onay işlemi için işaretli sekme seçilir. Altta bulunan onay kısmında Gerçekleştirme Gör. önce ONAY sonra HARCAMA YET. Gönder butonlarına basar.</a:t>
            </a:r>
          </a:p>
          <a:p>
            <a:r>
              <a:rPr lang="tr-TR" sz="2400" dirty="0" smtClean="0"/>
              <a:t>Harcama Yet. önce ONAY sonra MUHASEBEYE GÖNDER butonlarına basar.</a:t>
            </a:r>
          </a:p>
        </p:txBody>
      </p:sp>
      <p:pic>
        <p:nvPicPr>
          <p:cNvPr id="4098" name="Picture 2" descr="C:\Users\packardbell\Desktop\KBS-MYS EVRAK ONAYLAMA İŞLEMLERİ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7" y="1295400"/>
            <a:ext cx="8945258" cy="32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 lnSpcReduction="10000"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2400" dirty="0" smtClean="0"/>
              <a:t>Fazla mesai </a:t>
            </a:r>
            <a:r>
              <a:rPr lang="tr-TR" sz="2400" dirty="0"/>
              <a:t>onay işlemi için işaretli sekme seçilir. Altta bulunan onay kısmında Gerçekleştirme Gör. </a:t>
            </a:r>
            <a:r>
              <a:rPr lang="tr-TR" sz="2400" dirty="0" smtClean="0"/>
              <a:t>önce </a:t>
            </a:r>
            <a:r>
              <a:rPr lang="tr-TR" sz="2400" dirty="0"/>
              <a:t>ONAY sonra HARCAMA YET. Gönder butonlarına basar.</a:t>
            </a:r>
          </a:p>
          <a:p>
            <a:r>
              <a:rPr lang="tr-TR" sz="2400" dirty="0"/>
              <a:t>Harcama Yet. </a:t>
            </a:r>
            <a:r>
              <a:rPr lang="tr-TR" sz="2400" dirty="0" smtClean="0"/>
              <a:t>önce </a:t>
            </a:r>
            <a:r>
              <a:rPr lang="tr-TR" sz="2400" dirty="0"/>
              <a:t>ONAY sonra MUHASEBEYE GÖNDER butonlarına basar</a:t>
            </a:r>
            <a:r>
              <a:rPr lang="tr-TR" sz="2400" dirty="0" smtClean="0"/>
              <a:t>.</a:t>
            </a:r>
            <a:endParaRPr lang="tr-TR" sz="2400" dirty="0"/>
          </a:p>
          <a:p>
            <a:endParaRPr lang="tr-TR" sz="4800" dirty="0" smtClean="0"/>
          </a:p>
        </p:txBody>
      </p:sp>
      <p:pic>
        <p:nvPicPr>
          <p:cNvPr id="5122" name="Picture 2" descr="C:\Users\packardbell\Desktop\KBS-MYS EVRAK ONAYLAMA İŞLEMLERİ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05" y="1280012"/>
            <a:ext cx="8835171" cy="27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5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 fontScale="92500" lnSpcReduction="20000"/>
          </a:bodyPr>
          <a:lstStyle/>
          <a:p>
            <a:endParaRPr lang="tr-TR" sz="4800" dirty="0" smtClean="0"/>
          </a:p>
          <a:p>
            <a:endParaRPr lang="tr-TR" sz="4800" dirty="0"/>
          </a:p>
          <a:p>
            <a:endParaRPr lang="tr-TR" sz="4800" dirty="0" smtClean="0"/>
          </a:p>
          <a:p>
            <a:endParaRPr lang="tr-TR" sz="4800" dirty="0"/>
          </a:p>
          <a:p>
            <a:endParaRPr lang="tr-TR" sz="2400" dirty="0" smtClean="0"/>
          </a:p>
          <a:p>
            <a:r>
              <a:rPr lang="tr-TR" sz="2400" dirty="0" smtClean="0"/>
              <a:t>Sosyal Hak ve Yardım </a:t>
            </a:r>
            <a:r>
              <a:rPr lang="tr-TR" sz="2400" dirty="0"/>
              <a:t>onay işlemi için işaretli sekme seçilir. </a:t>
            </a:r>
            <a:r>
              <a:rPr lang="tr-TR" sz="2400" dirty="0" smtClean="0"/>
              <a:t>Ay/Yıl bilgisi ve Ödeme Türü seçilir. Altta </a:t>
            </a:r>
            <a:r>
              <a:rPr lang="tr-TR" sz="2400" dirty="0"/>
              <a:t>bulunan onay kısmında Gerçekleştirme Gör. </a:t>
            </a:r>
            <a:r>
              <a:rPr lang="tr-TR" sz="2400" dirty="0" smtClean="0"/>
              <a:t>önce </a:t>
            </a:r>
            <a:r>
              <a:rPr lang="tr-TR" sz="2400" dirty="0"/>
              <a:t>ONAY sonra HARCAMA YET. Gönder butonlarına basar.</a:t>
            </a:r>
          </a:p>
          <a:p>
            <a:r>
              <a:rPr lang="tr-TR" sz="2400" dirty="0"/>
              <a:t>Harcama Yet. </a:t>
            </a:r>
            <a:r>
              <a:rPr lang="tr-TR" sz="2400" dirty="0" smtClean="0"/>
              <a:t>önce </a:t>
            </a:r>
            <a:r>
              <a:rPr lang="tr-TR" sz="2400" dirty="0"/>
              <a:t>ONAY sonra MUHASEBEYE GÖNDER butonlarına </a:t>
            </a:r>
            <a:r>
              <a:rPr lang="tr-TR" sz="2400" dirty="0" smtClean="0"/>
              <a:t>basar</a:t>
            </a:r>
            <a:r>
              <a:rPr lang="tr-TR" sz="2400" dirty="0"/>
              <a:t>.</a:t>
            </a:r>
          </a:p>
        </p:txBody>
      </p:sp>
      <p:pic>
        <p:nvPicPr>
          <p:cNvPr id="6146" name="Picture 2" descr="C:\Users\packardbell\Desktop\KBS-MYS EVRAK ONAYLAMA İŞLEMLERİ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28" y="1258401"/>
            <a:ext cx="8810258" cy="29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6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Vekalet aylığı </a:t>
            </a:r>
            <a:r>
              <a:rPr lang="tr-TR" sz="2400" dirty="0"/>
              <a:t>onay işlemi için işaretli sekme seçilir. Ay/Yıl bilgisi ve </a:t>
            </a:r>
            <a:r>
              <a:rPr lang="tr-TR" sz="2400" dirty="0" smtClean="0"/>
              <a:t>Hesaplama </a:t>
            </a:r>
            <a:r>
              <a:rPr lang="tr-TR" sz="2400" dirty="0"/>
              <a:t>Türü seçilir. </a:t>
            </a:r>
          </a:p>
        </p:txBody>
      </p:sp>
      <p:pic>
        <p:nvPicPr>
          <p:cNvPr id="7170" name="Picture 2" descr="C:\Users\packardbell\Desktop\KBS-MYS EVRAK ONAYLAMA İŞLEMLERİ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56" y="1232388"/>
            <a:ext cx="9094544" cy="33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2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KBS-MYS EVRAK ONAY SÜREÇLERİ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Altta </a:t>
            </a:r>
            <a:r>
              <a:rPr lang="tr-TR" sz="2400" dirty="0"/>
              <a:t>bulunan onay kısmında Gerçekleştirme Gör. önce ONAY sonra HARCAMA YET. Gönder butonlarına basar.</a:t>
            </a:r>
          </a:p>
          <a:p>
            <a:r>
              <a:rPr lang="tr-TR" sz="2400" dirty="0"/>
              <a:t>Harcama Yet. önce ONAY sonra MUHASEBEYE GÖNDER butonlarına basar.</a:t>
            </a:r>
          </a:p>
          <a:p>
            <a:endParaRPr lang="tr-TR" sz="4800" dirty="0" smtClean="0"/>
          </a:p>
        </p:txBody>
      </p:sp>
      <p:pic>
        <p:nvPicPr>
          <p:cNvPr id="8194" name="Picture 2" descr="C:\Users\packardbell\Desktop\KBS-MYS EVRAK ONAYLAMA İŞLEMLERİ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8" y="1221398"/>
            <a:ext cx="8889024" cy="32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3662</TotalTime>
  <Words>436</Words>
  <Application>Microsoft Office PowerPoint</Application>
  <PresentationFormat>Geniş ekran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Duman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  <vt:lpstr>KBS-MYS EVRAK ONAY SÜREÇLERİ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PERSONEL DAİRE BAŞKANLIĞI İZİN DURUMLARI PBS GİRİŞİ</dc:title>
  <dc:creator>MURAT ERDAL</dc:creator>
  <cp:lastModifiedBy>MURAT ERDAL</cp:lastModifiedBy>
  <cp:revision>517</cp:revision>
  <dcterms:created xsi:type="dcterms:W3CDTF">2019-02-11T08:28:49Z</dcterms:created>
  <dcterms:modified xsi:type="dcterms:W3CDTF">2022-02-23T11:06:49Z</dcterms:modified>
</cp:coreProperties>
</file>